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 showSpecialPlsOnTitleSld="0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22" Type="http://schemas.openxmlformats.org/officeDocument/2006/relationships/slide" Target="slides/slide15.xml"/><Relationship Id="rId10" Type="http://schemas.openxmlformats.org/officeDocument/2006/relationships/slide" Target="slides/slide3.xml"/><Relationship Id="rId21" Type="http://schemas.openxmlformats.org/officeDocument/2006/relationships/slide" Target="slides/slide14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3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4225e753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4225e753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4638c93ed1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4638c93ed1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394c87e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394c87e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638c93ed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4638c93ed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46426c8792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46426c8792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394c87ed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394c87ed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6426c8792_1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6426c8792_1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4225e753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4225e753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6426c8792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6426c8792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6426c879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6426c879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6426c87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6426c87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6426c8792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6426c8792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6426c8792_1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6426c8792_1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6426c8792_1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6426c8792_1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6426c8792_1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6426c8792_1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ili patti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619125" y="445025"/>
            <a:ext cx="821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619200" y="1152475"/>
            <a:ext cx="8213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6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595325" y="445025"/>
            <a:ext cx="823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5403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50610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7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5403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8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>
            <a:off x="5403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9"/>
          <p:cNvSpPr txBox="1"/>
          <p:nvPr>
            <p:ph idx="1" type="body"/>
          </p:nvPr>
        </p:nvSpPr>
        <p:spPr>
          <a:xfrm>
            <a:off x="5403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9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5" name="Google Shape;8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20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1"/>
          <p:cNvSpPr txBox="1"/>
          <p:nvPr>
            <p:ph type="title"/>
          </p:nvPr>
        </p:nvSpPr>
        <p:spPr>
          <a:xfrm>
            <a:off x="526700" y="1021300"/>
            <a:ext cx="4045200" cy="185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0" name="Google Shape;90;p21"/>
          <p:cNvSpPr txBox="1"/>
          <p:nvPr>
            <p:ph idx="1" type="subTitle"/>
          </p:nvPr>
        </p:nvSpPr>
        <p:spPr>
          <a:xfrm>
            <a:off x="494100" y="2955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1" name="Google Shape;91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21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idx="1" type="body"/>
          </p:nvPr>
        </p:nvSpPr>
        <p:spPr>
          <a:xfrm>
            <a:off x="5403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6" name="Google Shape;9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22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0" name="Google Shape;100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" name="Google Shape;10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23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24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2" name="Google Shape;112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3" name="Google Shape;11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26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7" name="Google Shape;11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7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/>
          <p:nvPr>
            <p:ph type="title"/>
          </p:nvPr>
        </p:nvSpPr>
        <p:spPr>
          <a:xfrm>
            <a:off x="619125" y="445025"/>
            <a:ext cx="821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idx="1" type="body"/>
          </p:nvPr>
        </p:nvSpPr>
        <p:spPr>
          <a:xfrm>
            <a:off x="619200" y="1152475"/>
            <a:ext cx="8213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" name="Google Shape;12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28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/>
          <p:nvPr>
            <p:ph type="title"/>
          </p:nvPr>
        </p:nvSpPr>
        <p:spPr>
          <a:xfrm>
            <a:off x="595325" y="445025"/>
            <a:ext cx="823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29"/>
          <p:cNvSpPr txBox="1"/>
          <p:nvPr>
            <p:ph idx="1" type="body"/>
          </p:nvPr>
        </p:nvSpPr>
        <p:spPr>
          <a:xfrm>
            <a:off x="5403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7" name="Google Shape;127;p29"/>
          <p:cNvSpPr txBox="1"/>
          <p:nvPr>
            <p:ph idx="2" type="body"/>
          </p:nvPr>
        </p:nvSpPr>
        <p:spPr>
          <a:xfrm>
            <a:off x="50610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8" name="Google Shape;12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9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 txBox="1"/>
          <p:nvPr>
            <p:ph type="title"/>
          </p:nvPr>
        </p:nvSpPr>
        <p:spPr>
          <a:xfrm>
            <a:off x="5403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30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1"/>
          <p:cNvSpPr txBox="1"/>
          <p:nvPr>
            <p:ph type="title"/>
          </p:nvPr>
        </p:nvSpPr>
        <p:spPr>
          <a:xfrm>
            <a:off x="5403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31"/>
          <p:cNvSpPr txBox="1"/>
          <p:nvPr>
            <p:ph idx="1" type="body"/>
          </p:nvPr>
        </p:nvSpPr>
        <p:spPr>
          <a:xfrm>
            <a:off x="5403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7" name="Google Shape;13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31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1" name="Google Shape;14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32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33"/>
          <p:cNvSpPr txBox="1"/>
          <p:nvPr>
            <p:ph type="title"/>
          </p:nvPr>
        </p:nvSpPr>
        <p:spPr>
          <a:xfrm>
            <a:off x="526700" y="1021300"/>
            <a:ext cx="4045200" cy="185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6" name="Google Shape;146;p33"/>
          <p:cNvSpPr txBox="1"/>
          <p:nvPr>
            <p:ph idx="1" type="subTitle"/>
          </p:nvPr>
        </p:nvSpPr>
        <p:spPr>
          <a:xfrm>
            <a:off x="494100" y="2955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7" name="Google Shape;147;p3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8" name="Google Shape;14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33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4"/>
          <p:cNvSpPr txBox="1"/>
          <p:nvPr>
            <p:ph idx="1" type="body"/>
          </p:nvPr>
        </p:nvSpPr>
        <p:spPr>
          <a:xfrm>
            <a:off x="5403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52" name="Google Shape;15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34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6" name="Google Shape;156;p3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7" name="Google Shape;15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35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36"/>
          <p:cNvSpPr/>
          <p:nvPr/>
        </p:nvSpPr>
        <p:spPr>
          <a:xfrm>
            <a:off x="0" y="0"/>
            <a:ext cx="499200" cy="5143500"/>
          </a:xfrm>
          <a:prstGeom prst="rect">
            <a:avLst/>
          </a:prstGeom>
          <a:solidFill>
            <a:srgbClr val="2A3990"/>
          </a:solidFill>
          <a:ln cap="flat" cmpd="sng" w="25400">
            <a:solidFill>
              <a:srgbClr val="1820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9" name="Google Shape;10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7.png"/><Relationship Id="rId6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Relationship Id="rId4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8.png"/><Relationship Id="rId5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2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7"/>
          <p:cNvSpPr txBox="1"/>
          <p:nvPr>
            <p:ph idx="1" type="subTitle"/>
          </p:nvPr>
        </p:nvSpPr>
        <p:spPr>
          <a:xfrm>
            <a:off x="-634125" y="4568350"/>
            <a:ext cx="8200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lt2"/>
                </a:highlight>
              </a:rPr>
              <a:t>Team F - Kedar Dabhadkar, Reshma Gajula, Rohit Tawde</a:t>
            </a:r>
            <a:endParaRPr sz="1800">
              <a:highlight>
                <a:schemeClr val="lt2"/>
              </a:highlight>
            </a:endParaRPr>
          </a:p>
        </p:txBody>
      </p:sp>
      <p:sp>
        <p:nvSpPr>
          <p:cNvPr id="167" name="Google Shape;167;p37"/>
          <p:cNvSpPr txBox="1"/>
          <p:nvPr>
            <p:ph idx="1" type="subTitle"/>
          </p:nvPr>
        </p:nvSpPr>
        <p:spPr>
          <a:xfrm>
            <a:off x="4614050" y="172950"/>
            <a:ext cx="4974300" cy="12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FF"/>
                </a:solidFill>
                <a:highlight>
                  <a:srgbClr val="FFFF00"/>
                </a:highlight>
              </a:rPr>
              <a:t>Predicting and analyzing Crime in Pittsburgh</a:t>
            </a:r>
            <a:endParaRPr sz="3600">
              <a:solidFill>
                <a:srgbClr val="0000FF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900" y="2987625"/>
            <a:ext cx="3341075" cy="14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900" y="1431425"/>
            <a:ext cx="3341075" cy="14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6"/>
          <p:cNvSpPr txBox="1"/>
          <p:nvPr>
            <p:ph type="title"/>
          </p:nvPr>
        </p:nvSpPr>
        <p:spPr>
          <a:xfrm>
            <a:off x="311700" y="446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Identifying AR &amp; MA</a:t>
            </a:r>
            <a:r>
              <a:rPr lang="en" sz="2400"/>
              <a:t> </a:t>
            </a:r>
            <a:endParaRPr sz="2400"/>
          </a:p>
        </p:txBody>
      </p:sp>
      <p:sp>
        <p:nvSpPr>
          <p:cNvPr id="270" name="Google Shape;270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200"/>
              <a:t>‹#›</a:t>
            </a:fld>
            <a:endParaRPr b="1" sz="1200"/>
          </a:p>
        </p:txBody>
      </p:sp>
      <p:sp>
        <p:nvSpPr>
          <p:cNvPr id="271" name="Google Shape;271;p46"/>
          <p:cNvSpPr txBox="1"/>
          <p:nvPr/>
        </p:nvSpPr>
        <p:spPr>
          <a:xfrm rot="-5400000">
            <a:off x="230340" y="2042112"/>
            <a:ext cx="13629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Number of Crimes</a:t>
            </a:r>
            <a:endParaRPr b="1" sz="900"/>
          </a:p>
        </p:txBody>
      </p:sp>
      <p:sp>
        <p:nvSpPr>
          <p:cNvPr id="272" name="Google Shape;272;p46"/>
          <p:cNvSpPr txBox="1"/>
          <p:nvPr/>
        </p:nvSpPr>
        <p:spPr>
          <a:xfrm rot="-5400000">
            <a:off x="431040" y="3405344"/>
            <a:ext cx="9615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Stationary values</a:t>
            </a:r>
            <a:endParaRPr b="1" sz="900"/>
          </a:p>
        </p:txBody>
      </p:sp>
      <p:sp>
        <p:nvSpPr>
          <p:cNvPr id="273" name="Google Shape;273;p46"/>
          <p:cNvSpPr txBox="1"/>
          <p:nvPr/>
        </p:nvSpPr>
        <p:spPr>
          <a:xfrm>
            <a:off x="2059648" y="4413906"/>
            <a:ext cx="8109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Number of Months</a:t>
            </a:r>
            <a:endParaRPr b="1" sz="900"/>
          </a:p>
        </p:txBody>
      </p:sp>
      <p:sp>
        <p:nvSpPr>
          <p:cNvPr id="274" name="Google Shape;274;p46"/>
          <p:cNvSpPr txBox="1"/>
          <p:nvPr/>
        </p:nvSpPr>
        <p:spPr>
          <a:xfrm>
            <a:off x="3216552" y="2920700"/>
            <a:ext cx="9969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Mean = -0.001</a:t>
            </a:r>
            <a:endParaRPr b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Std = 0.15</a:t>
            </a:r>
            <a:endParaRPr b="1" sz="900"/>
          </a:p>
        </p:txBody>
      </p:sp>
      <p:sp>
        <p:nvSpPr>
          <p:cNvPr id="275" name="Google Shape;275;p46"/>
          <p:cNvSpPr txBox="1"/>
          <p:nvPr/>
        </p:nvSpPr>
        <p:spPr>
          <a:xfrm>
            <a:off x="3065355" y="1467425"/>
            <a:ext cx="12993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Mean = 147.5</a:t>
            </a:r>
            <a:endParaRPr b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Std = 20.41</a:t>
            </a:r>
            <a:endParaRPr b="1" sz="900"/>
          </a:p>
        </p:txBody>
      </p:sp>
      <p:pic>
        <p:nvPicPr>
          <p:cNvPr id="276" name="Google Shape;276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2525" y="1285175"/>
            <a:ext cx="3052425" cy="183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82525" y="3073100"/>
            <a:ext cx="3052425" cy="189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type="title"/>
          </p:nvPr>
        </p:nvSpPr>
        <p:spPr>
          <a:xfrm>
            <a:off x="311700" y="64025"/>
            <a:ext cx="8520600" cy="3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Time Series Prediction</a:t>
            </a:r>
            <a:endParaRPr sz="2400"/>
          </a:p>
        </p:txBody>
      </p:sp>
      <p:sp>
        <p:nvSpPr>
          <p:cNvPr id="283" name="Google Shape;28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200"/>
              <a:t>‹#›</a:t>
            </a:fld>
            <a:endParaRPr b="1" sz="1200"/>
          </a:p>
        </p:txBody>
      </p:sp>
      <p:pic>
        <p:nvPicPr>
          <p:cNvPr id="284" name="Google Shape;28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800" y="774638"/>
            <a:ext cx="4116700" cy="20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100" y="768875"/>
            <a:ext cx="4140072" cy="204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7"/>
          <p:cNvSpPr txBox="1"/>
          <p:nvPr/>
        </p:nvSpPr>
        <p:spPr>
          <a:xfrm>
            <a:off x="2060825" y="502600"/>
            <a:ext cx="704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15203</a:t>
            </a:r>
            <a:endParaRPr b="1"/>
          </a:p>
        </p:txBody>
      </p:sp>
      <p:sp>
        <p:nvSpPr>
          <p:cNvPr id="287" name="Google Shape;287;p47"/>
          <p:cNvSpPr txBox="1"/>
          <p:nvPr/>
        </p:nvSpPr>
        <p:spPr>
          <a:xfrm>
            <a:off x="6404225" y="502600"/>
            <a:ext cx="704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15226</a:t>
            </a:r>
            <a:endParaRPr b="1"/>
          </a:p>
        </p:txBody>
      </p:sp>
      <p:pic>
        <p:nvPicPr>
          <p:cNvPr id="288" name="Google Shape;288;p47"/>
          <p:cNvPicPr preferRelativeResize="0"/>
          <p:nvPr/>
        </p:nvPicPr>
        <p:blipFill rotWithShape="1">
          <a:blip r:embed="rId5">
            <a:alphaModFix/>
          </a:blip>
          <a:srcRect b="59029" l="0" r="0" t="0"/>
          <a:stretch/>
        </p:blipFill>
        <p:spPr>
          <a:xfrm>
            <a:off x="5940900" y="2949525"/>
            <a:ext cx="2184550" cy="210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425" y="3119087"/>
            <a:ext cx="3940904" cy="1957138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7"/>
          <p:cNvSpPr txBox="1"/>
          <p:nvPr/>
        </p:nvSpPr>
        <p:spPr>
          <a:xfrm>
            <a:off x="2060825" y="2788600"/>
            <a:ext cx="704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15221</a:t>
            </a:r>
            <a:endParaRPr b="1"/>
          </a:p>
        </p:txBody>
      </p:sp>
      <p:cxnSp>
        <p:nvCxnSpPr>
          <p:cNvPr id="291" name="Google Shape;291;p47"/>
          <p:cNvCxnSpPr/>
          <p:nvPr/>
        </p:nvCxnSpPr>
        <p:spPr>
          <a:xfrm>
            <a:off x="4357450" y="2628700"/>
            <a:ext cx="1401300" cy="1153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2" name="Google Shape;292;p47"/>
          <p:cNvCxnSpPr>
            <a:stCxn id="289" idx="3"/>
          </p:cNvCxnSpPr>
          <p:nvPr/>
        </p:nvCxnSpPr>
        <p:spPr>
          <a:xfrm flipH="1" rot="10800000">
            <a:off x="4383329" y="3842056"/>
            <a:ext cx="1426500" cy="255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47"/>
          <p:cNvCxnSpPr/>
          <p:nvPr/>
        </p:nvCxnSpPr>
        <p:spPr>
          <a:xfrm>
            <a:off x="5271650" y="2714150"/>
            <a:ext cx="572400" cy="999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4" name="Google Shape;294;p47"/>
          <p:cNvSpPr/>
          <p:nvPr/>
        </p:nvSpPr>
        <p:spPr>
          <a:xfrm>
            <a:off x="5955175" y="2970475"/>
            <a:ext cx="2184600" cy="210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Dashboard</a:t>
            </a:r>
            <a:endParaRPr/>
          </a:p>
        </p:txBody>
      </p:sp>
      <p:sp>
        <p:nvSpPr>
          <p:cNvPr id="300" name="Google Shape;300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301" name="Google Shape;30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525" y="789125"/>
            <a:ext cx="7448956" cy="420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Risk and Mitigation Strategies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Absence of incidents not reported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/>
              <a:t>Assumed that all incidents are reported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Missing location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/>
              <a:t>Filled with mean or median values of locations of neighborhood in which that crime occured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Correlations might not translate to causation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/>
              <a:t>Validating with similar samples but differing in only one attribute where hypothesis needs to be tested (A/B Testing)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Future Work</a:t>
            </a:r>
            <a:endParaRPr sz="2400"/>
          </a:p>
        </p:txBody>
      </p:sp>
      <p:sp>
        <p:nvSpPr>
          <p:cNvPr id="314" name="Google Shape;314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Part 1:</a:t>
            </a:r>
            <a:endParaRPr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Compiling the results of influence of all social factors on the number of crimes 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Part 2:</a:t>
            </a:r>
            <a:endParaRPr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Try to use non-linear methods to make future predictions 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Dashboard:</a:t>
            </a:r>
            <a:endParaRPr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Try to link the dashboard directly to the Jupyter notebook to provide instantaneous visualizations</a:t>
            </a:r>
            <a:endParaRPr>
              <a:solidFill>
                <a:srgbClr val="000000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200"/>
              <a:t>‹#›</a:t>
            </a:fld>
            <a:endParaRPr b="1"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1"/>
          <p:cNvSpPr txBox="1"/>
          <p:nvPr>
            <p:ph type="title"/>
          </p:nvPr>
        </p:nvSpPr>
        <p:spPr>
          <a:xfrm>
            <a:off x="619125" y="778400"/>
            <a:ext cx="4248300" cy="10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Cambria"/>
                <a:ea typeface="Cambria"/>
                <a:cs typeface="Cambria"/>
                <a:sym typeface="Cambria"/>
              </a:rPr>
              <a:t>Thank you!</a:t>
            </a:r>
            <a:endParaRPr sz="48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21" name="Google Shape;321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/>
          <p:nvPr>
            <p:ph idx="1" type="body"/>
          </p:nvPr>
        </p:nvSpPr>
        <p:spPr>
          <a:xfrm>
            <a:off x="311700" y="93025"/>
            <a:ext cx="8520600" cy="46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Objectives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Find correlations between various social factors (census data) and crime rate- Census data.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Predict the crime rate using a time series model conditioned on location - Police blotter data.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Data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Police Blotter Archive- City of Pittsburgh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Data about all arrests in Pittsburgh from 2005 to 2015.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data is organized by incident time, location, type of offence among others.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Census data for the years 2011 and 2015</a:t>
            </a:r>
            <a:endParaRPr sz="1400"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Property Value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Educational Attainment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Race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           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3" name="Google Shape;17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200"/>
              <a:t>‹#›</a:t>
            </a:fld>
            <a:endParaRPr b="1"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Descriptive</a:t>
            </a:r>
            <a:endParaRPr/>
          </a:p>
        </p:txBody>
      </p:sp>
      <p:sp>
        <p:nvSpPr>
          <p:cNvPr id="179" name="Google Shape;179;p39"/>
          <p:cNvSpPr txBox="1"/>
          <p:nvPr>
            <p:ph idx="1" type="body"/>
          </p:nvPr>
        </p:nvSpPr>
        <p:spPr>
          <a:xfrm>
            <a:off x="311700" y="619075"/>
            <a:ext cx="8520600" cy="7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Census data from United Census Bureau until 2016 </a:t>
            </a:r>
            <a:endParaRPr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Grouped data by: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80" name="Google Shape;18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00" y="1768675"/>
            <a:ext cx="4506602" cy="28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4850" y="1768675"/>
            <a:ext cx="4649151" cy="281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9"/>
          <p:cNvSpPr txBox="1"/>
          <p:nvPr>
            <p:ph idx="1" type="body"/>
          </p:nvPr>
        </p:nvSpPr>
        <p:spPr>
          <a:xfrm>
            <a:off x="873000" y="1404550"/>
            <a:ext cx="3300600" cy="7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Neighborhood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3" name="Google Shape;183;p39"/>
          <p:cNvSpPr txBox="1"/>
          <p:nvPr>
            <p:ph idx="1" type="body"/>
          </p:nvPr>
        </p:nvSpPr>
        <p:spPr>
          <a:xfrm>
            <a:off x="6130800" y="1404550"/>
            <a:ext cx="1683900" cy="7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Offense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Establishing Correlations</a:t>
            </a:r>
            <a:endParaRPr/>
          </a:p>
        </p:txBody>
      </p:sp>
      <p:sp>
        <p:nvSpPr>
          <p:cNvPr id="189" name="Google Shape;189;p40"/>
          <p:cNvSpPr txBox="1"/>
          <p:nvPr>
            <p:ph idx="1" type="body"/>
          </p:nvPr>
        </p:nvSpPr>
        <p:spPr>
          <a:xfrm>
            <a:off x="311700" y="958850"/>
            <a:ext cx="8520600" cy="36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Socio - Economic Factors affect crime density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00"/>
              <a:t>Pearson Correlation = </a:t>
            </a:r>
            <a:r>
              <a:rPr b="1" lang="en" sz="1000"/>
              <a:t>-0.21</a:t>
            </a:r>
            <a:r>
              <a:rPr lang="en"/>
              <a:t> </a:t>
            </a:r>
            <a:endParaRPr/>
          </a:p>
        </p:txBody>
      </p:sp>
      <p:sp>
        <p:nvSpPr>
          <p:cNvPr id="190" name="Google Shape;19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1" name="Google Shape;19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925" y="1937777"/>
            <a:ext cx="4128501" cy="249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8825" y="1937775"/>
            <a:ext cx="2577025" cy="243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1"/>
          <p:cNvSpPr txBox="1"/>
          <p:nvPr>
            <p:ph type="title"/>
          </p:nvPr>
        </p:nvSpPr>
        <p:spPr>
          <a:xfrm>
            <a:off x="311700" y="169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Static Dashboard</a:t>
            </a:r>
            <a:endParaRPr/>
          </a:p>
        </p:txBody>
      </p:sp>
      <p:sp>
        <p:nvSpPr>
          <p:cNvPr id="198" name="Google Shape;198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75" y="742175"/>
            <a:ext cx="9071649" cy="440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Series</a:t>
            </a:r>
            <a:endParaRPr/>
          </a:p>
        </p:txBody>
      </p:sp>
      <p:sp>
        <p:nvSpPr>
          <p:cNvPr id="206" name="Google Shape;206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8" name="Google Shape;20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025" y="1017725"/>
            <a:ext cx="764195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3"/>
          <p:cNvSpPr txBox="1"/>
          <p:nvPr>
            <p:ph type="title"/>
          </p:nvPr>
        </p:nvSpPr>
        <p:spPr>
          <a:xfrm>
            <a:off x="311700" y="237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Inducing Stationarity</a:t>
            </a:r>
            <a:endParaRPr/>
          </a:p>
        </p:txBody>
      </p:sp>
      <p:pic>
        <p:nvPicPr>
          <p:cNvPr id="214" name="Google Shape;21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325" y="1463450"/>
            <a:ext cx="3981200" cy="20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4888" y="2538900"/>
            <a:ext cx="4114799" cy="19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1575" y="697000"/>
            <a:ext cx="3941426" cy="182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43"/>
          <p:cNvSpPr txBox="1"/>
          <p:nvPr/>
        </p:nvSpPr>
        <p:spPr>
          <a:xfrm rot="-5400000">
            <a:off x="3867600" y="1446425"/>
            <a:ext cx="1748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Number of Thefts From Auto</a:t>
            </a:r>
            <a:endParaRPr b="1" sz="900"/>
          </a:p>
        </p:txBody>
      </p:sp>
      <p:sp>
        <p:nvSpPr>
          <p:cNvPr id="218" name="Google Shape;218;p43"/>
          <p:cNvSpPr txBox="1"/>
          <p:nvPr/>
        </p:nvSpPr>
        <p:spPr>
          <a:xfrm rot="-5400000">
            <a:off x="4125150" y="3119850"/>
            <a:ext cx="12333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Stationary values</a:t>
            </a:r>
            <a:endParaRPr b="1" sz="900"/>
          </a:p>
        </p:txBody>
      </p:sp>
      <p:sp>
        <p:nvSpPr>
          <p:cNvPr id="219" name="Google Shape;219;p43"/>
          <p:cNvSpPr txBox="1"/>
          <p:nvPr/>
        </p:nvSpPr>
        <p:spPr>
          <a:xfrm>
            <a:off x="6487350" y="4339050"/>
            <a:ext cx="9273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Incident Date</a:t>
            </a:r>
            <a:endParaRPr b="1" sz="900"/>
          </a:p>
        </p:txBody>
      </p:sp>
      <p:sp>
        <p:nvSpPr>
          <p:cNvPr id="220" name="Google Shape;220;p43"/>
          <p:cNvSpPr txBox="1"/>
          <p:nvPr/>
        </p:nvSpPr>
        <p:spPr>
          <a:xfrm>
            <a:off x="7653000" y="2490425"/>
            <a:ext cx="10269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Mean = 0.0001</a:t>
            </a:r>
            <a:endParaRPr b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Std = 0.7412</a:t>
            </a:r>
            <a:endParaRPr b="1" sz="900"/>
          </a:p>
        </p:txBody>
      </p:sp>
      <p:sp>
        <p:nvSpPr>
          <p:cNvPr id="221" name="Google Shape;221;p43"/>
          <p:cNvSpPr txBox="1"/>
          <p:nvPr/>
        </p:nvSpPr>
        <p:spPr>
          <a:xfrm>
            <a:off x="7119600" y="737825"/>
            <a:ext cx="10269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Mean = 7.2400</a:t>
            </a:r>
            <a:endParaRPr b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Std = 3.7991</a:t>
            </a:r>
            <a:endParaRPr b="1" sz="900"/>
          </a:p>
        </p:txBody>
      </p:sp>
      <p:sp>
        <p:nvSpPr>
          <p:cNvPr id="222" name="Google Shape;22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4"/>
          <p:cNvSpPr txBox="1"/>
          <p:nvPr>
            <p:ph type="title"/>
          </p:nvPr>
        </p:nvSpPr>
        <p:spPr>
          <a:xfrm>
            <a:off x="619125" y="445025"/>
            <a:ext cx="821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228" name="Google Shape;22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9" name="Google Shape;229;p44"/>
          <p:cNvPicPr preferRelativeResize="0"/>
          <p:nvPr/>
        </p:nvPicPr>
        <p:blipFill rotWithShape="1">
          <a:blip r:embed="rId3">
            <a:alphaModFix/>
          </a:blip>
          <a:srcRect b="51558" l="0" r="0" t="2063"/>
          <a:stretch/>
        </p:blipFill>
        <p:spPr>
          <a:xfrm>
            <a:off x="5593200" y="3456475"/>
            <a:ext cx="2824499" cy="126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44"/>
          <p:cNvPicPr preferRelativeResize="0"/>
          <p:nvPr/>
        </p:nvPicPr>
        <p:blipFill rotWithShape="1">
          <a:blip r:embed="rId4">
            <a:alphaModFix/>
          </a:blip>
          <a:srcRect b="8627" l="8095" r="9722" t="9986"/>
          <a:stretch/>
        </p:blipFill>
        <p:spPr>
          <a:xfrm>
            <a:off x="5608320" y="1907535"/>
            <a:ext cx="2795135" cy="128510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4"/>
          <p:cNvSpPr txBox="1"/>
          <p:nvPr/>
        </p:nvSpPr>
        <p:spPr>
          <a:xfrm>
            <a:off x="6800785" y="1933167"/>
            <a:ext cx="12099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Stationary data</a:t>
            </a:r>
            <a:endParaRPr sz="1200"/>
          </a:p>
        </p:txBody>
      </p:sp>
      <p:sp>
        <p:nvSpPr>
          <p:cNvPr id="232" name="Google Shape;232;p44"/>
          <p:cNvSpPr txBox="1"/>
          <p:nvPr/>
        </p:nvSpPr>
        <p:spPr>
          <a:xfrm>
            <a:off x="4347900" y="3746700"/>
            <a:ext cx="1154700" cy="2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Correlations</a:t>
            </a:r>
            <a:endParaRPr b="1" sz="1200"/>
          </a:p>
        </p:txBody>
      </p:sp>
      <p:sp>
        <p:nvSpPr>
          <p:cNvPr id="233" name="Google Shape;233;p44"/>
          <p:cNvSpPr txBox="1"/>
          <p:nvPr/>
        </p:nvSpPr>
        <p:spPr>
          <a:xfrm>
            <a:off x="6876985" y="3604764"/>
            <a:ext cx="12099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Autocorrelation function</a:t>
            </a:r>
            <a:endParaRPr sz="1200"/>
          </a:p>
        </p:txBody>
      </p:sp>
      <p:sp>
        <p:nvSpPr>
          <p:cNvPr id="234" name="Google Shape;234;p44"/>
          <p:cNvSpPr txBox="1"/>
          <p:nvPr/>
        </p:nvSpPr>
        <p:spPr>
          <a:xfrm rot="-866">
            <a:off x="4435116" y="964350"/>
            <a:ext cx="1190700" cy="20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Temperature</a:t>
            </a:r>
            <a:endParaRPr b="1" sz="1200"/>
          </a:p>
        </p:txBody>
      </p:sp>
      <p:sp>
        <p:nvSpPr>
          <p:cNvPr id="235" name="Google Shape;235;p44"/>
          <p:cNvSpPr txBox="1"/>
          <p:nvPr/>
        </p:nvSpPr>
        <p:spPr>
          <a:xfrm>
            <a:off x="5772425" y="3141275"/>
            <a:ext cx="2542800" cy="1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Time</a:t>
            </a:r>
            <a:endParaRPr b="1" sz="1200"/>
          </a:p>
        </p:txBody>
      </p:sp>
      <p:pic>
        <p:nvPicPr>
          <p:cNvPr id="236" name="Google Shape;236;p44"/>
          <p:cNvPicPr preferRelativeResize="0"/>
          <p:nvPr/>
        </p:nvPicPr>
        <p:blipFill rotWithShape="1">
          <a:blip r:embed="rId5">
            <a:alphaModFix/>
          </a:blip>
          <a:srcRect b="9835" l="9708" r="9659" t="9212"/>
          <a:stretch/>
        </p:blipFill>
        <p:spPr>
          <a:xfrm>
            <a:off x="5644800" y="411480"/>
            <a:ext cx="2772900" cy="12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4"/>
          <p:cNvSpPr txBox="1"/>
          <p:nvPr/>
        </p:nvSpPr>
        <p:spPr>
          <a:xfrm rot="-1786">
            <a:off x="4348050" y="2323280"/>
            <a:ext cx="1154700" cy="45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Stationary Temperature</a:t>
            </a:r>
            <a:endParaRPr b="1" sz="1200"/>
          </a:p>
        </p:txBody>
      </p:sp>
      <p:sp>
        <p:nvSpPr>
          <p:cNvPr id="238" name="Google Shape;238;p44"/>
          <p:cNvSpPr txBox="1"/>
          <p:nvPr/>
        </p:nvSpPr>
        <p:spPr>
          <a:xfrm>
            <a:off x="5734576" y="4715875"/>
            <a:ext cx="2631000" cy="1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Lags</a:t>
            </a:r>
            <a:endParaRPr b="1" sz="1200"/>
          </a:p>
        </p:txBody>
      </p:sp>
      <p:sp>
        <p:nvSpPr>
          <p:cNvPr id="239" name="Google Shape;239;p44"/>
          <p:cNvSpPr txBox="1"/>
          <p:nvPr/>
        </p:nvSpPr>
        <p:spPr>
          <a:xfrm>
            <a:off x="6563486" y="633237"/>
            <a:ext cx="17517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Raw data</a:t>
            </a:r>
            <a:endParaRPr sz="1200"/>
          </a:p>
        </p:txBody>
      </p:sp>
      <p:sp>
        <p:nvSpPr>
          <p:cNvPr id="240" name="Google Shape;240;p44"/>
          <p:cNvSpPr txBox="1"/>
          <p:nvPr/>
        </p:nvSpPr>
        <p:spPr>
          <a:xfrm>
            <a:off x="619125" y="1017725"/>
            <a:ext cx="3424200" cy="3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0000FF"/>
                </a:solidFill>
              </a:rPr>
              <a:t>Stationarity </a:t>
            </a:r>
            <a:r>
              <a:rPr lang="en"/>
              <a:t>is necessary for: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Time invariant</a:t>
            </a:r>
            <a:r>
              <a:rPr lang="en"/>
              <a:t> statistical properties like mean, variance.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Reducing correlations</a:t>
            </a:r>
            <a:r>
              <a:rPr lang="en"/>
              <a:t> among lags, resulting in lesser computations.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Steps in preprocessing: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Scaling </a:t>
            </a:r>
            <a:r>
              <a:rPr lang="en"/>
              <a:t>between 0.1 and 0.9,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Logarithmic </a:t>
            </a:r>
            <a:r>
              <a:rPr lang="en"/>
              <a:t>transform, and,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First order differencing</a:t>
            </a:r>
            <a:r>
              <a:rPr lang="en"/>
              <a:t> to induce stationarity.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Autorrelations orders are found from </a:t>
            </a:r>
            <a:r>
              <a:rPr lang="en">
                <a:solidFill>
                  <a:srgbClr val="0000FF"/>
                </a:solidFill>
              </a:rPr>
              <a:t>autocorrelation function (ACF)</a:t>
            </a:r>
            <a:r>
              <a:rPr lang="en"/>
              <a:t> and </a:t>
            </a:r>
            <a:r>
              <a:rPr lang="en">
                <a:solidFill>
                  <a:srgbClr val="0000FF"/>
                </a:solidFill>
              </a:rPr>
              <a:t>partial autocorrelation function (PACF)</a:t>
            </a:r>
            <a:r>
              <a:rPr lang="en">
                <a:solidFill>
                  <a:schemeClr val="dk1"/>
                </a:solidFill>
              </a:rPr>
              <a:t>.</a:t>
            </a:r>
            <a:endParaRPr/>
          </a:p>
        </p:txBody>
      </p:sp>
      <p:sp>
        <p:nvSpPr>
          <p:cNvPr id="241" name="Google Shape;241;p44"/>
          <p:cNvSpPr txBox="1"/>
          <p:nvPr/>
        </p:nvSpPr>
        <p:spPr>
          <a:xfrm>
            <a:off x="5772425" y="1642875"/>
            <a:ext cx="2631000" cy="1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Time</a:t>
            </a:r>
            <a:endParaRPr b="1" sz="1200"/>
          </a:p>
        </p:txBody>
      </p:sp>
      <p:sp>
        <p:nvSpPr>
          <p:cNvPr id="242" name="Google Shape;242;p44"/>
          <p:cNvSpPr/>
          <p:nvPr/>
        </p:nvSpPr>
        <p:spPr>
          <a:xfrm>
            <a:off x="-96250" y="-42775"/>
            <a:ext cx="663000" cy="522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5"/>
          <p:cNvSpPr txBox="1"/>
          <p:nvPr>
            <p:ph type="title"/>
          </p:nvPr>
        </p:nvSpPr>
        <p:spPr>
          <a:xfrm>
            <a:off x="619125" y="445025"/>
            <a:ext cx="821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Autoregressive Moving Average (ARIMA)</a:t>
            </a:r>
            <a:endParaRPr/>
          </a:p>
        </p:txBody>
      </p:sp>
      <p:sp>
        <p:nvSpPr>
          <p:cNvPr id="248" name="Google Shape;24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p45"/>
          <p:cNvSpPr/>
          <p:nvPr/>
        </p:nvSpPr>
        <p:spPr>
          <a:xfrm>
            <a:off x="2772875" y="1571875"/>
            <a:ext cx="1155300" cy="890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45"/>
          <p:cNvSpPr/>
          <p:nvPr/>
        </p:nvSpPr>
        <p:spPr>
          <a:xfrm>
            <a:off x="4144475" y="1571875"/>
            <a:ext cx="1155300" cy="8901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5"/>
          <p:cNvSpPr/>
          <p:nvPr/>
        </p:nvSpPr>
        <p:spPr>
          <a:xfrm>
            <a:off x="5516075" y="1529075"/>
            <a:ext cx="1818900" cy="933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ω</a:t>
            </a:r>
            <a:r>
              <a:rPr baseline="-25000" lang="en" sz="1800"/>
              <a:t>ij</a:t>
            </a:r>
            <a:endParaRPr baseline="-25000" sz="1800"/>
          </a:p>
        </p:txBody>
      </p:sp>
      <p:sp>
        <p:nvSpPr>
          <p:cNvPr id="252" name="Google Shape;252;p45"/>
          <p:cNvSpPr txBox="1"/>
          <p:nvPr/>
        </p:nvSpPr>
        <p:spPr>
          <a:xfrm>
            <a:off x="2541800" y="2521825"/>
            <a:ext cx="1446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Autoregressive</a:t>
            </a:r>
            <a:endParaRPr/>
          </a:p>
        </p:txBody>
      </p:sp>
      <p:sp>
        <p:nvSpPr>
          <p:cNvPr id="253" name="Google Shape;253;p45"/>
          <p:cNvSpPr txBox="1"/>
          <p:nvPr/>
        </p:nvSpPr>
        <p:spPr>
          <a:xfrm>
            <a:off x="3922775" y="2521825"/>
            <a:ext cx="1446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Moving Average</a:t>
            </a:r>
            <a:endParaRPr/>
          </a:p>
        </p:txBody>
      </p:sp>
      <p:sp>
        <p:nvSpPr>
          <p:cNvPr id="254" name="Google Shape;254;p45"/>
          <p:cNvSpPr txBox="1"/>
          <p:nvPr/>
        </p:nvSpPr>
        <p:spPr>
          <a:xfrm>
            <a:off x="5439875" y="2581375"/>
            <a:ext cx="227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Recurrent with respect to exogenous parameters</a:t>
            </a:r>
            <a:endParaRPr/>
          </a:p>
        </p:txBody>
      </p:sp>
      <p:sp>
        <p:nvSpPr>
          <p:cNvPr id="255" name="Google Shape;255;p45"/>
          <p:cNvSpPr txBox="1"/>
          <p:nvPr/>
        </p:nvSpPr>
        <p:spPr>
          <a:xfrm>
            <a:off x="1292825" y="3224925"/>
            <a:ext cx="56394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: Value of variable at time t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θ,𝜑 </a:t>
            </a:r>
            <a:r>
              <a:rPr lang="en" sz="1200"/>
              <a:t>: Parameters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: white noise with zero mean and a fixed variance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:  Value of exogenous parameter u</a:t>
            </a:r>
            <a:r>
              <a:rPr baseline="-25000" lang="en" sz="1200"/>
              <a:t>i</a:t>
            </a:r>
            <a:r>
              <a:rPr lang="en" sz="1200"/>
              <a:t> at time t.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: Number of exogenous parameters.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: Order with respect to u</a:t>
            </a:r>
            <a:r>
              <a:rPr baseline="-25000" lang="en" sz="1200"/>
              <a:t>i</a:t>
            </a:r>
            <a:r>
              <a:rPr lang="en" sz="1200"/>
              <a:t>.</a:t>
            </a:r>
            <a:endParaRPr sz="1200"/>
          </a:p>
        </p:txBody>
      </p:sp>
      <p:pic>
        <p:nvPicPr>
          <p:cNvPr id="256" name="Google Shape;25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8158" y="1635875"/>
            <a:ext cx="5588742" cy="762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y_t" id="257" name="Google Shape;257;p45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8150" y="3343875"/>
            <a:ext cx="167476" cy="167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_{i,t}" id="258" name="Google Shape;258;p45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5329" y="3963825"/>
            <a:ext cx="253100" cy="167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varepsilon_{t}" id="259" name="Google Shape;259;p45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18149" y="3755841"/>
            <a:ext cx="167474" cy="1603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_t" id="260" name="Google Shape;260;p45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75325" y="4150642"/>
            <a:ext cx="203174" cy="1800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_{ui}" id="261" name="Google Shape;261;p45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65411" y="4385125"/>
            <a:ext cx="263014" cy="16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5"/>
          <p:cNvSpPr/>
          <p:nvPr/>
        </p:nvSpPr>
        <p:spPr>
          <a:xfrm>
            <a:off x="-96250" y="-42775"/>
            <a:ext cx="663000" cy="52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